
<file path=[Content_Types].xml><?xml version="1.0" encoding="utf-8"?>
<Types xmlns="http://schemas.openxmlformats.org/package/2006/content-types">
  <Override PartName="/ppt/notesSlides/notesSlide4.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s/slide5.xml" ContentType="application/vnd.openxmlformats-officedocument.presentationml.slide+xml"/>
  <Override PartName="/ppt/slideLayouts/slideLayout11.xml" ContentType="application/vnd.openxmlformats-officedocument.presentationml.slideLayout+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Default Extension="pdf" ContentType="application/pdf"/>
  <Override PartName="/ppt/notesSlides/notesSlide6.xml" ContentType="application/vnd.openxmlformats-officedocument.presentationml.notes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4496" r:id="rId1"/>
  </p:sldMasterIdLst>
  <p:notesMasterIdLst>
    <p:notesMasterId r:id="rId15"/>
  </p:notesMasterIdLst>
  <p:sldIdLst>
    <p:sldId id="27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98" d="100"/>
          <a:sy n="98" d="100"/>
        </p:scale>
        <p:origin x="-536"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6808FB-FF26-BD47-854D-8E3BEC60F506}" type="datetimeFigureOut">
              <a:rPr lang="en-US" smtClean="0"/>
              <a:pPr/>
              <a:t>5/27/12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082790-1946-3E4A-83C1-8B72C991E60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eaLnBrk="1" hangingPunct="1">
              <a:buNone/>
            </a:pPr>
            <a:r>
              <a:rPr lang="en-US" dirty="0" smtClean="0"/>
              <a:t>1. Type your name and </a:t>
            </a:r>
            <a:r>
              <a:rPr lang="en-US" smtClean="0"/>
              <a:t>year</a:t>
            </a:r>
            <a:r>
              <a:rPr lang="en-US" baseline="0" smtClean="0"/>
              <a:t> level</a:t>
            </a:r>
            <a:r>
              <a:rPr lang="en-US" smtClean="0"/>
              <a:t>.</a:t>
            </a:r>
            <a:endParaRPr lang="en-US" dirty="0" smtClean="0"/>
          </a:p>
          <a:p>
            <a:pPr marL="228600" indent="-228600" eaLnBrk="1" hangingPunct="1">
              <a:buAutoNum type="arabicPeriod"/>
            </a:pPr>
            <a:endParaRPr lang="en-US" dirty="0" smtClean="0"/>
          </a:p>
          <a:p>
            <a:pPr marL="228600" indent="-228600" eaLnBrk="1" hangingPunct="1">
              <a:buAutoNum type="arabicPeriod"/>
            </a:pPr>
            <a:endParaRPr lang="en-US" dirty="0" smtClean="0"/>
          </a:p>
          <a:p>
            <a:pPr marL="228600" indent="-228600" eaLnBrk="1" hangingPunct="1">
              <a:buAutoNum type="arabicPeriod"/>
            </a:pPr>
            <a:endParaRPr lang="en-US" dirty="0" smtClean="0"/>
          </a:p>
          <a:p>
            <a:pPr marL="228600" indent="-228600" eaLnBrk="1" hangingPunct="1">
              <a:buAutoNum type="arabicPeriod"/>
            </a:pPr>
            <a:endParaRPr lang="en-US" dirty="0" smtClean="0"/>
          </a:p>
          <a:p>
            <a:pPr marL="228600" indent="-228600" eaLnBrk="1" hangingPunct="1">
              <a:buNone/>
            </a:pPr>
            <a:r>
              <a:rPr lang="en-US" dirty="0" smtClean="0"/>
              <a:t>2. The Ecolinc geological</a:t>
            </a:r>
            <a:r>
              <a:rPr lang="en-US" baseline="0" dirty="0" smtClean="0"/>
              <a:t> trail consists of 12 boulders placed in order of age. Boulder 1 is the oldest and boulder 12 the youngest. A geological time scale is used to indicate the age of each boulder. Each geological time period is measured as millions of years ago (Ma). Your task is to examine each of the boulders on the geological trail and record your observations. When making your observations, consider the age, formation, </a:t>
            </a:r>
            <a:r>
              <a:rPr lang="en-US" baseline="0" dirty="0" err="1" smtClean="0"/>
              <a:t>colour</a:t>
            </a:r>
            <a:r>
              <a:rPr lang="en-US" baseline="0" dirty="0" smtClean="0"/>
              <a:t>, texture and any weathering or fossils apparent in the boulders.</a:t>
            </a:r>
            <a:endParaRPr lang="en-US" dirty="0" smtClean="0"/>
          </a:p>
          <a:p>
            <a:endParaRPr lang="en-US" dirty="0"/>
          </a:p>
        </p:txBody>
      </p:sp>
      <p:sp>
        <p:nvSpPr>
          <p:cNvPr id="4" name="Slide Number Placeholder 3"/>
          <p:cNvSpPr>
            <a:spLocks noGrp="1"/>
          </p:cNvSpPr>
          <p:nvPr>
            <p:ph type="sldNum" sz="quarter" idx="10"/>
          </p:nvPr>
        </p:nvSpPr>
        <p:spPr/>
        <p:txBody>
          <a:bodyPr/>
          <a:lstStyle/>
          <a:p>
            <a:fld id="{66082790-1946-3E4A-83C1-8B72C991E60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19.</a:t>
            </a:r>
            <a:r>
              <a:rPr lang="en-US" baseline="0" dirty="0" smtClean="0"/>
              <a:t> Describe the </a:t>
            </a:r>
            <a:r>
              <a:rPr lang="en-US" baseline="0" dirty="0" err="1" smtClean="0"/>
              <a:t>colour</a:t>
            </a:r>
            <a:r>
              <a:rPr lang="en-US" baseline="0" dirty="0" smtClean="0"/>
              <a:t> and texture of vesicular basalt.</a:t>
            </a:r>
          </a:p>
          <a:p>
            <a:endParaRPr lang="en-US" baseline="0" dirty="0" smtClean="0"/>
          </a:p>
          <a:p>
            <a:r>
              <a:rPr lang="en-US" baseline="0" dirty="0" smtClean="0"/>
              <a:t>COLOUR – </a:t>
            </a:r>
          </a:p>
          <a:p>
            <a:endParaRPr lang="en-US" baseline="0" dirty="0" smtClean="0"/>
          </a:p>
          <a:p>
            <a:r>
              <a:rPr lang="en-US" baseline="0" dirty="0" smtClean="0"/>
              <a:t>TEXTURE –</a:t>
            </a:r>
          </a:p>
          <a:p>
            <a:endParaRPr lang="en-US" dirty="0" smtClean="0"/>
          </a:p>
          <a:p>
            <a:r>
              <a:rPr lang="en-US" dirty="0" smtClean="0"/>
              <a:t>20. Can</a:t>
            </a:r>
            <a:r>
              <a:rPr lang="en-US" baseline="0" dirty="0" smtClean="0"/>
              <a:t> you explain why this boulder contains gas cavities?</a:t>
            </a:r>
            <a:endParaRPr lang="en-US" dirty="0"/>
          </a:p>
        </p:txBody>
      </p:sp>
      <p:sp>
        <p:nvSpPr>
          <p:cNvPr id="4" name="Slide Number Placeholder 3"/>
          <p:cNvSpPr>
            <a:spLocks noGrp="1"/>
          </p:cNvSpPr>
          <p:nvPr>
            <p:ph type="sldNum" sz="quarter" idx="10"/>
          </p:nvPr>
        </p:nvSpPr>
        <p:spPr/>
        <p:txBody>
          <a:bodyPr/>
          <a:lstStyle/>
          <a:p>
            <a:fld id="{66082790-1946-3E4A-83C1-8B72C991E60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21. Describe the </a:t>
            </a:r>
            <a:r>
              <a:rPr lang="en-US" dirty="0" err="1" smtClean="0"/>
              <a:t>colour</a:t>
            </a:r>
            <a:r>
              <a:rPr lang="en-US" dirty="0" smtClean="0"/>
              <a:t> and texture of scoria.</a:t>
            </a:r>
          </a:p>
          <a:p>
            <a:endParaRPr lang="en-US" dirty="0" smtClean="0"/>
          </a:p>
          <a:p>
            <a:r>
              <a:rPr lang="en-US" dirty="0" smtClean="0"/>
              <a:t>COLOUR –</a:t>
            </a:r>
          </a:p>
          <a:p>
            <a:endParaRPr lang="en-US" dirty="0" smtClean="0"/>
          </a:p>
          <a:p>
            <a:r>
              <a:rPr lang="en-US" dirty="0" smtClean="0"/>
              <a:t>TEXTURE –</a:t>
            </a:r>
          </a:p>
          <a:p>
            <a:endParaRPr lang="en-US" dirty="0" smtClean="0"/>
          </a:p>
          <a:p>
            <a:r>
              <a:rPr lang="en-US" dirty="0" smtClean="0"/>
              <a:t>22. The</a:t>
            </a:r>
            <a:r>
              <a:rPr lang="en-US" baseline="0" dirty="0" smtClean="0"/>
              <a:t> term </a:t>
            </a:r>
            <a:r>
              <a:rPr lang="en-US" baseline="0" dirty="0" err="1" smtClean="0"/>
              <a:t>pyroclastic</a:t>
            </a:r>
            <a:r>
              <a:rPr lang="en-US" baseline="0" dirty="0" smtClean="0"/>
              <a:t> refers to fragmental rock materials formed by volcanic explosion or aerial ejection from a volcanic vent. What evidence indicates that scoria has formed through a volcanic process?</a:t>
            </a:r>
            <a:endParaRPr lang="en-US" dirty="0"/>
          </a:p>
        </p:txBody>
      </p:sp>
      <p:sp>
        <p:nvSpPr>
          <p:cNvPr id="4" name="Slide Number Placeholder 3"/>
          <p:cNvSpPr>
            <a:spLocks noGrp="1"/>
          </p:cNvSpPr>
          <p:nvPr>
            <p:ph type="sldNum" sz="quarter" idx="10"/>
          </p:nvPr>
        </p:nvSpPr>
        <p:spPr/>
        <p:txBody>
          <a:bodyPr/>
          <a:lstStyle/>
          <a:p>
            <a:fld id="{66082790-1946-3E4A-83C1-8B72C991E60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23. Describe the</a:t>
            </a:r>
            <a:r>
              <a:rPr lang="en-US" baseline="0" dirty="0" smtClean="0"/>
              <a:t> </a:t>
            </a:r>
            <a:r>
              <a:rPr lang="en-US" baseline="0" dirty="0" err="1" smtClean="0"/>
              <a:t>colour</a:t>
            </a:r>
            <a:r>
              <a:rPr lang="en-US" baseline="0" dirty="0" smtClean="0"/>
              <a:t> and texture of this basalt boulder.</a:t>
            </a:r>
          </a:p>
          <a:p>
            <a:endParaRPr lang="en-US" baseline="0" dirty="0" smtClean="0"/>
          </a:p>
          <a:p>
            <a:r>
              <a:rPr lang="en-US" baseline="0" dirty="0" smtClean="0"/>
              <a:t>COLOUR –</a:t>
            </a:r>
          </a:p>
          <a:p>
            <a:endParaRPr lang="en-US" baseline="0" dirty="0" smtClean="0"/>
          </a:p>
          <a:p>
            <a:r>
              <a:rPr lang="en-US" baseline="0" dirty="0" smtClean="0"/>
              <a:t>TEXTURE –</a:t>
            </a:r>
          </a:p>
          <a:p>
            <a:endParaRPr lang="en-US" baseline="0" dirty="0" smtClean="0"/>
          </a:p>
          <a:p>
            <a:r>
              <a:rPr lang="en-US" baseline="0" dirty="0" smtClean="0"/>
              <a:t>24. The surrounding grassland has been constructed to represent a sample of typical Victorian basalt plains flora. What is characteristic of this flora? </a:t>
            </a:r>
            <a:endParaRPr lang="en-US" dirty="0"/>
          </a:p>
        </p:txBody>
      </p:sp>
      <p:sp>
        <p:nvSpPr>
          <p:cNvPr id="4" name="Slide Number Placeholder 3"/>
          <p:cNvSpPr>
            <a:spLocks noGrp="1"/>
          </p:cNvSpPr>
          <p:nvPr>
            <p:ph type="sldNum" sz="quarter" idx="10"/>
          </p:nvPr>
        </p:nvSpPr>
        <p:spPr/>
        <p:txBody>
          <a:bodyPr/>
          <a:lstStyle/>
          <a:p>
            <a:fld id="{66082790-1946-3E4A-83C1-8B72C991E60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25. Describe the </a:t>
            </a:r>
            <a:r>
              <a:rPr lang="en-US" dirty="0" err="1" smtClean="0"/>
              <a:t>colour</a:t>
            </a:r>
            <a:r>
              <a:rPr lang="en-US" baseline="0" dirty="0" smtClean="0"/>
              <a:t> and texture of this limestone boulder.</a:t>
            </a:r>
          </a:p>
          <a:p>
            <a:endParaRPr lang="en-US" baseline="0" dirty="0" smtClean="0"/>
          </a:p>
          <a:p>
            <a:r>
              <a:rPr lang="en-US" baseline="0" dirty="0" smtClean="0"/>
              <a:t>COLOUR –</a:t>
            </a:r>
          </a:p>
          <a:p>
            <a:endParaRPr lang="en-US" baseline="0" dirty="0" smtClean="0"/>
          </a:p>
          <a:p>
            <a:r>
              <a:rPr lang="en-US" baseline="0" dirty="0" smtClean="0"/>
              <a:t>TEXTURE –</a:t>
            </a:r>
          </a:p>
          <a:p>
            <a:endParaRPr lang="en-US" baseline="0" dirty="0" smtClean="0"/>
          </a:p>
          <a:p>
            <a:r>
              <a:rPr lang="en-US" dirty="0" smtClean="0"/>
              <a:t>26. How do</a:t>
            </a:r>
            <a:r>
              <a:rPr lang="en-US" baseline="0" dirty="0" smtClean="0"/>
              <a:t> you think</a:t>
            </a:r>
            <a:r>
              <a:rPr lang="en-US" dirty="0" smtClean="0"/>
              <a:t> the bones of </a:t>
            </a:r>
            <a:r>
              <a:rPr lang="en-US" dirty="0" err="1" smtClean="0"/>
              <a:t>Diprotodons</a:t>
            </a:r>
            <a:r>
              <a:rPr lang="en-US" dirty="0" smtClean="0"/>
              <a:t> and</a:t>
            </a:r>
            <a:r>
              <a:rPr lang="en-US" baseline="0" dirty="0" smtClean="0"/>
              <a:t> wombats may have been deposited in a limestone outcrop?</a:t>
            </a:r>
          </a:p>
          <a:p>
            <a:endParaRPr lang="en-US" baseline="0" dirty="0" smtClean="0"/>
          </a:p>
          <a:p>
            <a:endParaRPr lang="en-US" baseline="0" dirty="0" smtClean="0"/>
          </a:p>
          <a:p>
            <a:endParaRPr lang="en-US" baseline="0" dirty="0" smtClean="0"/>
          </a:p>
          <a:p>
            <a:endParaRPr lang="en-US" baseline="0" dirty="0" smtClean="0"/>
          </a:p>
          <a:p>
            <a:r>
              <a:rPr lang="en-US" baseline="0" dirty="0" smtClean="0"/>
              <a:t>27. How can geology help us to understand the conditions present on Earth and the variety of life forms present many millions of years ago?</a:t>
            </a:r>
            <a:endParaRPr lang="en-US" dirty="0"/>
          </a:p>
        </p:txBody>
      </p:sp>
      <p:sp>
        <p:nvSpPr>
          <p:cNvPr id="4" name="Slide Number Placeholder 3"/>
          <p:cNvSpPr>
            <a:spLocks noGrp="1"/>
          </p:cNvSpPr>
          <p:nvPr>
            <p:ph type="sldNum" sz="quarter" idx="10"/>
          </p:nvPr>
        </p:nvSpPr>
        <p:spPr/>
        <p:txBody>
          <a:bodyPr/>
          <a:lstStyle/>
          <a:p>
            <a:fld id="{66082790-1946-3E4A-83C1-8B72C991E607}"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a:t>
            </a:r>
            <a:r>
              <a:rPr lang="en-US" baseline="0" dirty="0" smtClean="0"/>
              <a:t> </a:t>
            </a:r>
            <a:r>
              <a:rPr lang="en-US" dirty="0" smtClean="0"/>
              <a:t>This is the oldest boulder.</a:t>
            </a:r>
            <a:r>
              <a:rPr lang="en-US" baseline="0" dirty="0" smtClean="0"/>
              <a:t> Describe the </a:t>
            </a:r>
            <a:r>
              <a:rPr lang="en-US" baseline="0" dirty="0" err="1" smtClean="0"/>
              <a:t>colour</a:t>
            </a:r>
            <a:r>
              <a:rPr lang="en-US" baseline="0" dirty="0" smtClean="0"/>
              <a:t> and texture of Ordovician sandstone.</a:t>
            </a:r>
          </a:p>
          <a:p>
            <a:endParaRPr lang="en-US" baseline="0" dirty="0" smtClean="0"/>
          </a:p>
          <a:p>
            <a:r>
              <a:rPr lang="en-US" baseline="0" dirty="0" smtClean="0"/>
              <a:t>COLOUR –</a:t>
            </a:r>
          </a:p>
          <a:p>
            <a:endParaRPr lang="en-US" baseline="0" dirty="0" smtClean="0"/>
          </a:p>
          <a:p>
            <a:r>
              <a:rPr lang="en-US" baseline="0" dirty="0" smtClean="0"/>
              <a:t>TEXTURE –</a:t>
            </a:r>
          </a:p>
          <a:p>
            <a:endParaRPr lang="en-US" baseline="0" dirty="0" smtClean="0"/>
          </a:p>
          <a:p>
            <a:endParaRPr lang="en-US" baseline="0" dirty="0" smtClean="0"/>
          </a:p>
          <a:p>
            <a:r>
              <a:rPr lang="en-US" baseline="0" dirty="0" smtClean="0"/>
              <a:t>4. Locate and describe the ripple mark. How do you think this may have formed?</a:t>
            </a:r>
            <a:endParaRPr lang="en-US" dirty="0"/>
          </a:p>
        </p:txBody>
      </p:sp>
      <p:sp>
        <p:nvSpPr>
          <p:cNvPr id="4" name="Slide Number Placeholder 3"/>
          <p:cNvSpPr>
            <a:spLocks noGrp="1"/>
          </p:cNvSpPr>
          <p:nvPr>
            <p:ph type="sldNum" sz="quarter" idx="10"/>
          </p:nvPr>
        </p:nvSpPr>
        <p:spPr/>
        <p:txBody>
          <a:bodyPr/>
          <a:lstStyle/>
          <a:p>
            <a:fld id="{66082790-1946-3E4A-83C1-8B72C991E607}"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 Describe the </a:t>
            </a:r>
            <a:r>
              <a:rPr lang="en-US" dirty="0" err="1" smtClean="0"/>
              <a:t>colour</a:t>
            </a:r>
            <a:r>
              <a:rPr lang="en-US" dirty="0" smtClean="0"/>
              <a:t> and texture of Ordovician</a:t>
            </a:r>
            <a:r>
              <a:rPr lang="en-US" baseline="0" dirty="0" smtClean="0"/>
              <a:t> slate.</a:t>
            </a:r>
            <a:endParaRPr lang="en-US" dirty="0" smtClean="0"/>
          </a:p>
          <a:p>
            <a:endParaRPr lang="en-US" dirty="0" smtClean="0"/>
          </a:p>
          <a:p>
            <a:r>
              <a:rPr lang="en-US" dirty="0" smtClean="0"/>
              <a:t>COLOUR – </a:t>
            </a:r>
          </a:p>
          <a:p>
            <a:endParaRPr lang="en-US" dirty="0" smtClean="0"/>
          </a:p>
          <a:p>
            <a:r>
              <a:rPr lang="en-US" dirty="0" smtClean="0"/>
              <a:t>TEXTURE – </a:t>
            </a:r>
          </a:p>
          <a:p>
            <a:endParaRPr lang="en-US" dirty="0" smtClean="0"/>
          </a:p>
          <a:p>
            <a:r>
              <a:rPr lang="en-US" dirty="0" smtClean="0"/>
              <a:t>6. Many different organisms</a:t>
            </a:r>
            <a:r>
              <a:rPr lang="en-US" baseline="0" dirty="0" smtClean="0"/>
              <a:t> lived in the Ordovician seas including tiny organisms called graptolites which floated in the upper parts of the ocean. Graptolites were colonial, that is many animals lived together on each skeleton, connected to each other by a primitive backbone. Individuals lived in small cups on the skeleton. Graptolites look like miniature saw blades. How do you think graptolites may have become fossilized in slate?</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6082790-1946-3E4A-83C1-8B72C991E607}"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7. Describe the</a:t>
            </a:r>
            <a:r>
              <a:rPr lang="en-US" baseline="0" dirty="0" smtClean="0"/>
              <a:t> </a:t>
            </a:r>
            <a:r>
              <a:rPr lang="en-US" baseline="0" dirty="0" err="1" smtClean="0"/>
              <a:t>colour</a:t>
            </a:r>
            <a:r>
              <a:rPr lang="en-US" baseline="0" dirty="0" smtClean="0"/>
              <a:t> and texture of granite.</a:t>
            </a:r>
          </a:p>
          <a:p>
            <a:endParaRPr lang="en-US" baseline="0" dirty="0" smtClean="0"/>
          </a:p>
          <a:p>
            <a:r>
              <a:rPr lang="en-US" baseline="0" dirty="0" smtClean="0"/>
              <a:t>COLOUR – </a:t>
            </a:r>
          </a:p>
          <a:p>
            <a:endParaRPr lang="en-US" baseline="0" dirty="0" smtClean="0"/>
          </a:p>
          <a:p>
            <a:r>
              <a:rPr lang="en-US" baseline="0" dirty="0" smtClean="0"/>
              <a:t>TEXTURE – </a:t>
            </a:r>
          </a:p>
          <a:p>
            <a:endParaRPr lang="en-US" baseline="0" dirty="0" smtClean="0"/>
          </a:p>
          <a:p>
            <a:r>
              <a:rPr lang="en-US" baseline="0" dirty="0" smtClean="0"/>
              <a:t>8. Describe any xenoliths in this boulder.</a:t>
            </a:r>
            <a:endParaRPr lang="en-US" dirty="0"/>
          </a:p>
        </p:txBody>
      </p:sp>
      <p:sp>
        <p:nvSpPr>
          <p:cNvPr id="4" name="Slide Number Placeholder 3"/>
          <p:cNvSpPr>
            <a:spLocks noGrp="1"/>
          </p:cNvSpPr>
          <p:nvPr>
            <p:ph type="sldNum" sz="quarter" idx="10"/>
          </p:nvPr>
        </p:nvSpPr>
        <p:spPr/>
        <p:txBody>
          <a:bodyPr/>
          <a:lstStyle/>
          <a:p>
            <a:fld id="{66082790-1946-3E4A-83C1-8B72C991E60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9. Describe the </a:t>
            </a:r>
            <a:r>
              <a:rPr lang="en-US" dirty="0" err="1" smtClean="0"/>
              <a:t>colour</a:t>
            </a:r>
            <a:r>
              <a:rPr lang="en-US" dirty="0" smtClean="0"/>
              <a:t> and texture of Permian </a:t>
            </a:r>
            <a:r>
              <a:rPr lang="en-US" dirty="0" err="1" smtClean="0"/>
              <a:t>tillite</a:t>
            </a:r>
            <a:r>
              <a:rPr lang="en-US" dirty="0" smtClean="0"/>
              <a:t>.</a:t>
            </a:r>
          </a:p>
          <a:p>
            <a:endParaRPr lang="en-US" dirty="0" smtClean="0"/>
          </a:p>
          <a:p>
            <a:r>
              <a:rPr lang="en-US" dirty="0" smtClean="0"/>
              <a:t>COLOUR</a:t>
            </a:r>
            <a:r>
              <a:rPr lang="en-US" baseline="0" dirty="0" smtClean="0"/>
              <a:t> – </a:t>
            </a:r>
          </a:p>
          <a:p>
            <a:endParaRPr lang="en-US" baseline="0" dirty="0" smtClean="0"/>
          </a:p>
          <a:p>
            <a:r>
              <a:rPr lang="en-US" baseline="0" dirty="0" smtClean="0"/>
              <a:t>TEXTURE – </a:t>
            </a:r>
            <a:endParaRPr lang="en-US" dirty="0" smtClean="0"/>
          </a:p>
          <a:p>
            <a:endParaRPr lang="en-US" dirty="0" smtClean="0"/>
          </a:p>
          <a:p>
            <a:r>
              <a:rPr lang="en-US" dirty="0" smtClean="0"/>
              <a:t>10. Why do you think</a:t>
            </a:r>
            <a:r>
              <a:rPr lang="en-US" baseline="0" dirty="0" smtClean="0"/>
              <a:t> Permian </a:t>
            </a:r>
            <a:r>
              <a:rPr lang="en-US" baseline="0" dirty="0" err="1" smtClean="0"/>
              <a:t>tillite</a:t>
            </a:r>
            <a:r>
              <a:rPr lang="en-US" baseline="0" dirty="0" smtClean="0"/>
              <a:t> is described as a puddingstone rock?</a:t>
            </a:r>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6082790-1946-3E4A-83C1-8B72C991E60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11.Describe</a:t>
            </a:r>
            <a:r>
              <a:rPr lang="en-US" baseline="0" dirty="0" smtClean="0"/>
              <a:t> the </a:t>
            </a:r>
            <a:r>
              <a:rPr lang="en-US" baseline="0" dirty="0" err="1" smtClean="0"/>
              <a:t>colour</a:t>
            </a:r>
            <a:r>
              <a:rPr lang="en-US" baseline="0" dirty="0" smtClean="0"/>
              <a:t> and texture of Permian sandstone.</a:t>
            </a:r>
          </a:p>
          <a:p>
            <a:endParaRPr lang="en-US" baseline="0" dirty="0" smtClean="0"/>
          </a:p>
          <a:p>
            <a:r>
              <a:rPr lang="en-US" baseline="0" dirty="0" smtClean="0"/>
              <a:t>COLOUR – </a:t>
            </a:r>
          </a:p>
          <a:p>
            <a:endParaRPr lang="en-US" baseline="0" dirty="0" smtClean="0"/>
          </a:p>
          <a:p>
            <a:r>
              <a:rPr lang="en-US" baseline="0" dirty="0" smtClean="0"/>
              <a:t>TEXTURE –</a:t>
            </a:r>
          </a:p>
          <a:p>
            <a:endParaRPr lang="en-US" baseline="0" dirty="0" smtClean="0"/>
          </a:p>
          <a:p>
            <a:r>
              <a:rPr lang="en-US" baseline="0" dirty="0" smtClean="0"/>
              <a:t>12. </a:t>
            </a:r>
            <a:r>
              <a:rPr lang="en-US" dirty="0" smtClean="0"/>
              <a:t> Explain why Permian sandstone is easily distinguished</a:t>
            </a:r>
            <a:r>
              <a:rPr lang="en-US" baseline="0" dirty="0" smtClean="0"/>
              <a:t> from Permian </a:t>
            </a:r>
            <a:r>
              <a:rPr lang="en-US" baseline="0" dirty="0" err="1" smtClean="0"/>
              <a:t>tillite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66082790-1946-3E4A-83C1-8B72C991E60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13. Describe the </a:t>
            </a:r>
            <a:r>
              <a:rPr lang="en-US" dirty="0" err="1" smtClean="0"/>
              <a:t>colour</a:t>
            </a:r>
            <a:r>
              <a:rPr lang="en-US" dirty="0" smtClean="0"/>
              <a:t> and texture of Triassic sandstone.</a:t>
            </a:r>
          </a:p>
          <a:p>
            <a:endParaRPr lang="en-US" dirty="0" smtClean="0"/>
          </a:p>
          <a:p>
            <a:r>
              <a:rPr lang="en-US" dirty="0" smtClean="0"/>
              <a:t>COLOUR –</a:t>
            </a:r>
          </a:p>
          <a:p>
            <a:endParaRPr lang="en-US" dirty="0" smtClean="0"/>
          </a:p>
          <a:p>
            <a:r>
              <a:rPr lang="en-US" dirty="0" smtClean="0"/>
              <a:t>TEXTURE –</a:t>
            </a:r>
          </a:p>
          <a:p>
            <a:endParaRPr lang="en-US" dirty="0" smtClean="0"/>
          </a:p>
          <a:p>
            <a:r>
              <a:rPr lang="en-US" dirty="0" smtClean="0"/>
              <a:t>14. How</a:t>
            </a:r>
            <a:r>
              <a:rPr lang="en-US" baseline="0" dirty="0" smtClean="0"/>
              <a:t> do you think the band of pebbles formed within this boulder?</a:t>
            </a:r>
            <a:endParaRPr lang="en-US" dirty="0"/>
          </a:p>
        </p:txBody>
      </p:sp>
      <p:sp>
        <p:nvSpPr>
          <p:cNvPr id="4" name="Slide Number Placeholder 3"/>
          <p:cNvSpPr>
            <a:spLocks noGrp="1"/>
          </p:cNvSpPr>
          <p:nvPr>
            <p:ph type="sldNum" sz="quarter" idx="10"/>
          </p:nvPr>
        </p:nvSpPr>
        <p:spPr/>
        <p:txBody>
          <a:bodyPr/>
          <a:lstStyle/>
          <a:p>
            <a:fld id="{66082790-1946-3E4A-83C1-8B72C991E60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15. Describe the </a:t>
            </a:r>
            <a:r>
              <a:rPr lang="en-US" dirty="0" err="1" smtClean="0"/>
              <a:t>colour</a:t>
            </a:r>
            <a:r>
              <a:rPr lang="en-US" dirty="0" smtClean="0"/>
              <a:t> and texture of Triassic mudstone.</a:t>
            </a:r>
          </a:p>
          <a:p>
            <a:endParaRPr lang="en-US" dirty="0" smtClean="0"/>
          </a:p>
          <a:p>
            <a:r>
              <a:rPr lang="en-US" dirty="0" smtClean="0"/>
              <a:t>COLOUR – </a:t>
            </a:r>
          </a:p>
          <a:p>
            <a:endParaRPr lang="en-US" dirty="0" smtClean="0"/>
          </a:p>
          <a:p>
            <a:r>
              <a:rPr lang="en-US" dirty="0" smtClean="0"/>
              <a:t>TEXTURE –</a:t>
            </a:r>
          </a:p>
          <a:p>
            <a:endParaRPr lang="en-US" dirty="0" smtClean="0"/>
          </a:p>
          <a:p>
            <a:r>
              <a:rPr lang="en-US" dirty="0" smtClean="0"/>
              <a:t>16. Describe</a:t>
            </a:r>
            <a:r>
              <a:rPr lang="en-US" baseline="0" dirty="0" smtClean="0"/>
              <a:t> any evidence of weathering currently occurring.</a:t>
            </a:r>
            <a:endParaRPr lang="en-US" dirty="0"/>
          </a:p>
        </p:txBody>
      </p:sp>
      <p:sp>
        <p:nvSpPr>
          <p:cNvPr id="4" name="Slide Number Placeholder 3"/>
          <p:cNvSpPr>
            <a:spLocks noGrp="1"/>
          </p:cNvSpPr>
          <p:nvPr>
            <p:ph type="sldNum" sz="quarter" idx="10"/>
          </p:nvPr>
        </p:nvSpPr>
        <p:spPr/>
        <p:txBody>
          <a:bodyPr/>
          <a:lstStyle/>
          <a:p>
            <a:fld id="{66082790-1946-3E4A-83C1-8B72C991E60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17. Describe the </a:t>
            </a:r>
            <a:r>
              <a:rPr lang="en-US" dirty="0" err="1" smtClean="0"/>
              <a:t>colour</a:t>
            </a:r>
            <a:r>
              <a:rPr lang="en-US" dirty="0" smtClean="0"/>
              <a:t> and texture of Tertiary</a:t>
            </a:r>
            <a:r>
              <a:rPr lang="en-US" baseline="0" dirty="0" smtClean="0"/>
              <a:t> </a:t>
            </a:r>
            <a:r>
              <a:rPr lang="en-US" baseline="0" dirty="0" err="1" smtClean="0"/>
              <a:t>laterite</a:t>
            </a:r>
            <a:r>
              <a:rPr lang="en-US" baseline="0" dirty="0" smtClean="0"/>
              <a:t>.</a:t>
            </a:r>
          </a:p>
          <a:p>
            <a:endParaRPr lang="en-US" baseline="0" dirty="0" smtClean="0"/>
          </a:p>
          <a:p>
            <a:r>
              <a:rPr lang="en-US" baseline="0" dirty="0" smtClean="0"/>
              <a:t>COLOUR –</a:t>
            </a:r>
          </a:p>
          <a:p>
            <a:endParaRPr lang="en-US" baseline="0" dirty="0" smtClean="0"/>
          </a:p>
          <a:p>
            <a:r>
              <a:rPr lang="en-US" baseline="0" dirty="0" smtClean="0"/>
              <a:t>TEXTURE – </a:t>
            </a:r>
          </a:p>
          <a:p>
            <a:endParaRPr lang="en-US" dirty="0" smtClean="0"/>
          </a:p>
          <a:p>
            <a:r>
              <a:rPr lang="en-US" dirty="0" smtClean="0"/>
              <a:t>18. Describe</a:t>
            </a:r>
            <a:r>
              <a:rPr lang="en-US" baseline="0" dirty="0" smtClean="0"/>
              <a:t> the leaf impression in the boulder. What type of venation does it display?</a:t>
            </a:r>
            <a:endParaRPr lang="en-US" dirty="0"/>
          </a:p>
        </p:txBody>
      </p:sp>
      <p:sp>
        <p:nvSpPr>
          <p:cNvPr id="4" name="Slide Number Placeholder 3"/>
          <p:cNvSpPr>
            <a:spLocks noGrp="1"/>
          </p:cNvSpPr>
          <p:nvPr>
            <p:ph type="sldNum" sz="quarter" idx="10"/>
          </p:nvPr>
        </p:nvSpPr>
        <p:spPr/>
        <p:txBody>
          <a:bodyPr/>
          <a:lstStyle/>
          <a:p>
            <a:fld id="{66082790-1946-3E4A-83C1-8B72C991E60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9D641E6A-D695-EB42-9FF1-4D2FDAAE1C17}" type="datetimeFigureOut">
              <a:rPr lang="en-US" smtClean="0"/>
              <a:pPr/>
              <a:t>5/27/12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C3AEDB-96FA-4349-A198-AF61C62FA84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9D641E6A-D695-EB42-9FF1-4D2FDAAE1C17}" type="datetimeFigureOut">
              <a:rPr lang="en-US" smtClean="0"/>
              <a:pPr/>
              <a:t>5/27/12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C3AEDB-96FA-4349-A198-AF61C62FA84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9D641E6A-D695-EB42-9FF1-4D2FDAAE1C17}" type="datetimeFigureOut">
              <a:rPr lang="en-US" smtClean="0"/>
              <a:pPr/>
              <a:t>5/27/12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C3AEDB-96FA-4349-A198-AF61C62FA84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9D641E6A-D695-EB42-9FF1-4D2FDAAE1C17}" type="datetimeFigureOut">
              <a:rPr lang="en-US" smtClean="0"/>
              <a:pPr/>
              <a:t>5/27/12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C3AEDB-96FA-4349-A198-AF61C62FA84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9D641E6A-D695-EB42-9FF1-4D2FDAAE1C17}" type="datetimeFigureOut">
              <a:rPr lang="en-US" smtClean="0"/>
              <a:pPr/>
              <a:t>5/27/12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9D641E6A-D695-EB42-9FF1-4D2FDAAE1C17}" type="datetimeFigureOut">
              <a:rPr lang="en-US" smtClean="0"/>
              <a:pPr/>
              <a:t>5/27/12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C3AEDB-96FA-4349-A198-AF61C62FA84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9D641E6A-D695-EB42-9FF1-4D2FDAAE1C17}" type="datetimeFigureOut">
              <a:rPr lang="en-US" smtClean="0"/>
              <a:pPr/>
              <a:t>5/27/12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C3AEDB-96FA-4349-A198-AF61C62FA84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9D641E6A-D695-EB42-9FF1-4D2FDAAE1C17}" type="datetimeFigureOut">
              <a:rPr lang="en-US" smtClean="0"/>
              <a:pPr/>
              <a:t>5/27/12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C3AEDB-96FA-4349-A198-AF61C62FA84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641E6A-D695-EB42-9FF1-4D2FDAAE1C17}" type="datetimeFigureOut">
              <a:rPr lang="en-US" smtClean="0"/>
              <a:pPr/>
              <a:t>5/27/12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C3AEDB-96FA-4349-A198-AF61C62FA84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9D641E6A-D695-EB42-9FF1-4D2FDAAE1C17}" type="datetimeFigureOut">
              <a:rPr lang="en-US" smtClean="0"/>
              <a:pPr/>
              <a:t>5/27/12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C3AEDB-96FA-4349-A198-AF61C62FA84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9D641E6A-D695-EB42-9FF1-4D2FDAAE1C17}" type="datetimeFigureOut">
              <a:rPr lang="en-US" smtClean="0"/>
              <a:pPr/>
              <a:t>5/27/12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C3AEDB-96FA-4349-A198-AF61C62FA84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641E6A-D695-EB42-9FF1-4D2FDAAE1C17}" type="datetimeFigureOut">
              <a:rPr lang="en-US" smtClean="0"/>
              <a:pPr/>
              <a:t>5/27/12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C3AEDB-96FA-4349-A198-AF61C62FA84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497" r:id="rId1"/>
    <p:sldLayoutId id="2147484498" r:id="rId2"/>
    <p:sldLayoutId id="2147484499" r:id="rId3"/>
    <p:sldLayoutId id="2147484500" r:id="rId4"/>
    <p:sldLayoutId id="2147484501" r:id="rId5"/>
    <p:sldLayoutId id="2147484502" r:id="rId6"/>
    <p:sldLayoutId id="2147484503" r:id="rId7"/>
    <p:sldLayoutId id="2147484504" r:id="rId8"/>
    <p:sldLayoutId id="2147484505" r:id="rId9"/>
    <p:sldLayoutId id="2147484506" r:id="rId10"/>
    <p:sldLayoutId id="214748450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df"/><Relationship Id="rId4" Type="http://schemas.openxmlformats.org/officeDocument/2006/relationships/image" Target="../media/image2.pn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Ecolinc2sticFrontPage.pdf"/>
          <p:cNvPicPr>
            <a:picLocks noChangeAspect="1"/>
          </p:cNvPicPr>
          <p:nvPr/>
        </p:nvPicPr>
        <mc:AlternateContent xmlns:ma="http://schemas.microsoft.com/office/mac/drawingml/2008/main">
          <mc:Choice Requires="ma">
            <p:blipFill>
              <a:blip r:embed="rId3"/>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
              <a:stretch>
                <a:fillRect/>
              </a:stretch>
            </p:blipFill>
          </mc:Fallback>
        </mc:AlternateContent>
        <p:spPr>
          <a:xfrm>
            <a:off x="-755642" y="-335783"/>
            <a:ext cx="10638680" cy="751783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Geotrail_09.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Geotrail_10.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Geotrail_11.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Geotrail_12.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Geotrail_01.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Geotrail_02.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Geotrail_03.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Geotrail_04.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Geotrail_05.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Geotrail_06.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Geotrail_07.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Geotrail_08.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406</TotalTime>
  <Words>600</Words>
  <Application>Microsoft Macintosh PowerPoint</Application>
  <PresentationFormat>On-screen Show (4:3)</PresentationFormat>
  <Paragraphs>112</Paragraphs>
  <Slides>13</Slides>
  <Notes>13</Notes>
  <HiddenSlides>0</HiddenSlides>
  <MMClips>0</MMClips>
  <ScaleCrop>false</ScaleCrop>
  <HeadingPairs>
    <vt:vector size="4" baseType="variant">
      <vt:variant>
        <vt:lpstr>Design Template</vt:lpstr>
      </vt:variant>
      <vt:variant>
        <vt:i4>1</vt:i4>
      </vt:variant>
      <vt:variant>
        <vt:lpstr>Slide Titles</vt:lpstr>
      </vt:variant>
      <vt:variant>
        <vt:i4>13</vt:i4>
      </vt:variant>
    </vt:vector>
  </HeadingPairs>
  <TitlesOfParts>
    <vt:vector size="1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DEECD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DEECD</dc:creator>
  <cp:lastModifiedBy>DEECD</cp:lastModifiedBy>
  <cp:revision>28</cp:revision>
  <dcterms:created xsi:type="dcterms:W3CDTF">2012-05-27T08:30:58Z</dcterms:created>
  <dcterms:modified xsi:type="dcterms:W3CDTF">2012-05-27T08:33:31Z</dcterms:modified>
</cp:coreProperties>
</file>